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4" r:id="rId6"/>
    <p:sldMasterId id="2147483729" r:id="rId7"/>
    <p:sldMasterId id="2147483752" r:id="rId8"/>
  </p:sldMasterIdLst>
  <p:notesMasterIdLst>
    <p:notesMasterId r:id="rId29"/>
  </p:notesMasterIdLst>
  <p:handoutMasterIdLst>
    <p:handoutMasterId r:id="rId30"/>
  </p:handoutMasterIdLst>
  <p:sldIdLst>
    <p:sldId id="256" r:id="rId9"/>
    <p:sldId id="257" r:id="rId10"/>
    <p:sldId id="317" r:id="rId11"/>
    <p:sldId id="322" r:id="rId12"/>
    <p:sldId id="319" r:id="rId13"/>
    <p:sldId id="331" r:id="rId14"/>
    <p:sldId id="342" r:id="rId15"/>
    <p:sldId id="332" r:id="rId16"/>
    <p:sldId id="341" r:id="rId17"/>
    <p:sldId id="318" r:id="rId18"/>
    <p:sldId id="343" r:id="rId19"/>
    <p:sldId id="321" r:id="rId20"/>
    <p:sldId id="344" r:id="rId21"/>
    <p:sldId id="345" r:id="rId22"/>
    <p:sldId id="346" r:id="rId23"/>
    <p:sldId id="334" r:id="rId24"/>
    <p:sldId id="347" r:id="rId25"/>
    <p:sldId id="266" r:id="rId26"/>
    <p:sldId id="267" r:id="rId27"/>
    <p:sldId id="268" r:id="rId28"/>
  </p:sldIdLst>
  <p:sldSz cx="9144000" cy="6858000" type="screen4x3"/>
  <p:notesSz cx="6858000" cy="9144000"/>
  <p:embeddedFontLst>
    <p:embeddedFont>
      <p:font typeface="Calibri" pitchFamily="34" charset="0"/>
      <p:regular r:id="rId31"/>
      <p:bold r:id="rId32"/>
      <p:italic r:id="rId33"/>
      <p:boldItalic r:id="rId34"/>
    </p:embeddedFont>
    <p:embeddedFont>
      <p:font typeface="Georgia" pitchFamily="18" charset="0"/>
      <p:regular r:id="rId35"/>
      <p:bold r:id="rId36"/>
      <p:italic r:id="rId37"/>
      <p:boldItalic r:id="rId38"/>
    </p:embeddedFont>
    <p:embeddedFont>
      <p:font typeface="Candara" pitchFamily="34" charset="0"/>
      <p:regular r:id="rId39"/>
      <p:bold r:id="rId40"/>
      <p:italic r:id="rId41"/>
      <p:boldItalic r:id="rId42"/>
    </p:embeddedFont>
    <p:embeddedFont>
      <p:font typeface="ＭＳ Ｐゴシック" pitchFamily="34" charset="-128"/>
      <p:regular r:id="rId43"/>
    </p:embeddedFont>
    <p:embeddedFont>
      <p:font typeface="Verdana"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xmlns="">
        <p15:guide id="1" orient="horz" pos="2750">
          <p15:clr>
            <a:srgbClr val="A4A3A4"/>
          </p15:clr>
        </p15:guide>
        <p15:guide id="2" orient="horz" pos="445">
          <p15:clr>
            <a:srgbClr val="A4A3A4"/>
          </p15:clr>
        </p15:guide>
        <p15:guide id="3" pos="119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ora, Kavita" initials="AK" lastIdx="1" clrIdx="0">
    <p:extLst>
      <p:ext uri="{19B8F6BF-5375-455C-9EA6-DF929625EA0E}">
        <p15:presenceInfo xmlns:p15="http://schemas.microsoft.com/office/powerpoint/2012/main" xmlns="" userId="S-1-5-21-1531082355-734649621-3782574898-2293609" providerId="AD"/>
      </p:ext>
    </p:extLst>
  </p:cmAuthor>
  <p:cmAuthor id="2" name="Acharya, Tanmaya" initials="AT" lastIdx="1" clrIdx="1">
    <p:extLst>
      <p:ext uri="{19B8F6BF-5375-455C-9EA6-DF929625EA0E}">
        <p15:presenceInfo xmlns:p15="http://schemas.microsoft.com/office/powerpoint/2012/main" xmlns=""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82238" autoAdjust="0"/>
  </p:normalViewPr>
  <p:slideViewPr>
    <p:cSldViewPr snapToGrid="0" showGuides="1">
      <p:cViewPr>
        <p:scale>
          <a:sx n="66" d="100"/>
          <a:sy n="66" d="100"/>
        </p:scale>
        <p:origin x="-1482" y="-72"/>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75" d="100"/>
          <a:sy n="75" d="100"/>
        </p:scale>
        <p:origin x="1402" y="-178"/>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6/14/2018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dirty="0">
                <a:solidFill>
                  <a:schemeClr val="tx1"/>
                </a:solidFill>
                <a:latin typeface="Arial" pitchFamily="34" charset="0"/>
                <a:cs typeface="Arial" pitchFamily="34" charset="0"/>
              </a:rPr>
              <a:t>Cloud Basics and AWS basics of Different Services</a:t>
            </a:r>
            <a:r>
              <a:rPr lang="en-US" sz="900" b="0" dirty="0">
                <a:latin typeface="Arial" panose="020B0604020202020204" pitchFamily="34" charset="0"/>
                <a:ea typeface="ＭＳ Ｐゴシック" pitchFamily="34" charset="-128"/>
                <a:cs typeface="Arial" panose="020B0604020202020204" pitchFamily="34" charset="0"/>
              </a:rPr>
              <a:t>                                                                AWS</a:t>
            </a:r>
            <a:r>
              <a:rPr lang="en-US" sz="900" b="0" baseline="0" dirty="0">
                <a:latin typeface="Arial" panose="020B0604020202020204" pitchFamily="34" charset="0"/>
                <a:ea typeface="ＭＳ Ｐゴシック" pitchFamily="34" charset="-128"/>
                <a:cs typeface="Arial" panose="020B0604020202020204" pitchFamily="34" charset="0"/>
              </a:rPr>
              <a:t> Analytic services</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emr/details/hadoo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emr/details/hadoo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data-warehou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ws.amazon.com/data-warehous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783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58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1900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1650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26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92500" lnSpcReduction="20000"/>
          </a:bodyPr>
          <a:lstStyle/>
          <a:p>
            <a:r>
              <a:rPr lang="en-US" sz="1846" dirty="0" smtClean="0">
                <a:latin typeface="Verdana" panose="020B0604030504040204" pitchFamily="34" charset="0"/>
                <a:ea typeface="Verdana" panose="020B0604030504040204" pitchFamily="34" charset="0"/>
                <a:cs typeface="Verdana" panose="020B0604030504040204" pitchFamily="34" charset="0"/>
              </a:rPr>
              <a:t>Simple : --- </a:t>
            </a:r>
            <a:r>
              <a:rPr lang="en-US" sz="2000" dirty="0" smtClean="0">
                <a:latin typeface="Verdana" panose="020B0604030504040204" pitchFamily="34" charset="0"/>
                <a:ea typeface="Verdana" panose="020B0604030504040204" pitchFamily="34" charset="0"/>
                <a:cs typeface="Verdana" panose="020B0604030504040204" pitchFamily="34" charset="0"/>
              </a:rPr>
              <a:t> </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One can configure and manage an Amazon </a:t>
            </a:r>
            <a:r>
              <a:rPr lang="en-US" sz="1600" dirty="0" err="1" smtClean="0">
                <a:latin typeface="Verdana" panose="020B0604030504040204" pitchFamily="34" charset="0"/>
                <a:ea typeface="Verdana" panose="020B0604030504040204" pitchFamily="34" charset="0"/>
                <a:cs typeface="Verdana" panose="020B0604030504040204" pitchFamily="34" charset="0"/>
              </a:rPr>
              <a:t>CloudSearch</a:t>
            </a:r>
            <a:r>
              <a:rPr lang="en-US" sz="1600" dirty="0" smtClean="0">
                <a:latin typeface="Verdana" panose="020B0604030504040204" pitchFamily="34" charset="0"/>
                <a:ea typeface="Verdana" panose="020B0604030504040204" pitchFamily="34" charset="0"/>
                <a:cs typeface="Verdana" panose="020B0604030504040204" pitchFamily="34" charset="0"/>
              </a:rPr>
              <a:t> domain through the AWS Management Console, AWS CLI, and AWS SDKs. </a:t>
            </a:r>
            <a:endParaRPr lang="en-US" sz="1846" dirty="0" smtClean="0">
              <a:latin typeface="Verdana" panose="020B0604030504040204" pitchFamily="34" charset="0"/>
              <a:ea typeface="Verdana" panose="020B0604030504040204" pitchFamily="34" charset="0"/>
              <a:cs typeface="Verdana" panose="020B0604030504040204" pitchFamily="34" charset="0"/>
            </a:endParaRPr>
          </a:p>
          <a:p>
            <a:r>
              <a:rPr lang="en-US" sz="1846" dirty="0" smtClean="0">
                <a:latin typeface="Verdana" panose="020B0604030504040204" pitchFamily="34" charset="0"/>
                <a:ea typeface="Verdana" panose="020B0604030504040204" pitchFamily="34" charset="0"/>
                <a:cs typeface="Verdana" panose="020B0604030504040204" pitchFamily="34" charset="0"/>
              </a:rPr>
              <a:t>Scalable:---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As your data or query volume changes, Amazon </a:t>
            </a:r>
            <a:r>
              <a:rPr lang="en-US" sz="1600" dirty="0" err="1" smtClean="0">
                <a:latin typeface="Verdana" panose="020B0604030504040204" pitchFamily="34" charset="0"/>
                <a:ea typeface="Verdana" panose="020B0604030504040204" pitchFamily="34" charset="0"/>
                <a:cs typeface="Verdana" panose="020B0604030504040204" pitchFamily="34" charset="0"/>
              </a:rPr>
              <a:t>CloudSearch</a:t>
            </a:r>
            <a:r>
              <a:rPr lang="en-US" sz="1600" dirty="0" smtClean="0">
                <a:latin typeface="Verdana" panose="020B0604030504040204" pitchFamily="34" charset="0"/>
                <a:ea typeface="Verdana" panose="020B0604030504040204" pitchFamily="34" charset="0"/>
                <a:cs typeface="Verdana" panose="020B0604030504040204" pitchFamily="34" charset="0"/>
              </a:rPr>
              <a:t> can scale your search domain's resources up or down as needed. </a:t>
            </a:r>
            <a:endParaRPr lang="en-US" sz="1846" dirty="0" smtClean="0">
              <a:latin typeface="Verdana" panose="020B0604030504040204" pitchFamily="34" charset="0"/>
              <a:ea typeface="Verdana" panose="020B0604030504040204" pitchFamily="34" charset="0"/>
              <a:cs typeface="Verdana" panose="020B0604030504040204" pitchFamily="34" charset="0"/>
            </a:endParaRPr>
          </a:p>
          <a:p>
            <a:r>
              <a:rPr lang="en-US" sz="1846" dirty="0" smtClean="0">
                <a:latin typeface="Verdana" panose="020B0604030504040204" pitchFamily="34" charset="0"/>
                <a:ea typeface="Verdana" panose="020B0604030504040204" pitchFamily="34" charset="0"/>
                <a:cs typeface="Verdana" panose="020B0604030504040204" pitchFamily="34" charset="0"/>
              </a:rPr>
              <a:t>Reliable:--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As your data or query volume changes, Amazon </a:t>
            </a:r>
            <a:r>
              <a:rPr lang="en-US" sz="1600" dirty="0" err="1" smtClean="0">
                <a:latin typeface="Verdana" panose="020B0604030504040204" pitchFamily="34" charset="0"/>
                <a:ea typeface="Verdana" panose="020B0604030504040204" pitchFamily="34" charset="0"/>
                <a:cs typeface="Verdana" panose="020B0604030504040204" pitchFamily="34" charset="0"/>
              </a:rPr>
              <a:t>CloudSearch</a:t>
            </a:r>
            <a:r>
              <a:rPr lang="en-US" sz="1600" dirty="0" smtClean="0">
                <a:latin typeface="Verdana" panose="020B0604030504040204" pitchFamily="34" charset="0"/>
                <a:ea typeface="Verdana" panose="020B0604030504040204" pitchFamily="34" charset="0"/>
                <a:cs typeface="Verdana" panose="020B0604030504040204" pitchFamily="34" charset="0"/>
              </a:rPr>
              <a:t> can scale your search domain's resources up or down as needed. </a:t>
            </a:r>
          </a:p>
          <a:p>
            <a:r>
              <a:rPr lang="en-US" sz="1846" dirty="0" smtClean="0">
                <a:latin typeface="Verdana" panose="020B0604030504040204" pitchFamily="34" charset="0"/>
                <a:ea typeface="Verdana" panose="020B0604030504040204" pitchFamily="34" charset="0"/>
                <a:cs typeface="Verdana" panose="020B0604030504040204" pitchFamily="34" charset="0"/>
              </a:rPr>
              <a:t>Secure:--</a:t>
            </a:r>
          </a:p>
          <a:p>
            <a:pPr lvl="1"/>
            <a:r>
              <a:rPr lang="en-US" sz="1600" dirty="0" smtClean="0">
                <a:latin typeface="Verdana" panose="020B0604030504040204" pitchFamily="34" charset="0"/>
                <a:ea typeface="Verdana" panose="020B0604030504040204" pitchFamily="34" charset="0"/>
                <a:cs typeface="Verdana" panose="020B0604030504040204" pitchFamily="34" charset="0"/>
              </a:rPr>
              <a:t>Amazon </a:t>
            </a:r>
            <a:r>
              <a:rPr lang="en-US" sz="1600" dirty="0" err="1" smtClean="0">
                <a:latin typeface="Verdana" panose="020B0604030504040204" pitchFamily="34" charset="0"/>
                <a:ea typeface="Verdana" panose="020B0604030504040204" pitchFamily="34" charset="0"/>
                <a:cs typeface="Verdana" panose="020B0604030504040204" pitchFamily="34" charset="0"/>
              </a:rPr>
              <a:t>CloudSearch</a:t>
            </a:r>
            <a:r>
              <a:rPr lang="en-US" sz="1600" dirty="0" smtClean="0">
                <a:latin typeface="Verdana" panose="020B0604030504040204" pitchFamily="34" charset="0"/>
                <a:ea typeface="Verdana" panose="020B0604030504040204" pitchFamily="34" charset="0"/>
                <a:cs typeface="Verdana" panose="020B0604030504040204" pitchFamily="34" charset="0"/>
              </a:rPr>
              <a:t> uses strong cryptographic methods</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to authenticate users and prevent unauthorized access</a:t>
            </a:r>
          </a:p>
          <a:p>
            <a:pPr marL="174625" lvl="1" indent="0">
              <a:buNone/>
            </a:pPr>
            <a:r>
              <a:rPr lang="en-US" sz="1600" dirty="0" smtClean="0">
                <a:latin typeface="Verdana" panose="020B0604030504040204" pitchFamily="34" charset="0"/>
                <a:ea typeface="Verdana" panose="020B0604030504040204" pitchFamily="34" charset="0"/>
                <a:cs typeface="Verdana" panose="020B0604030504040204" pitchFamily="34" charset="0"/>
              </a:rPr>
              <a:t>   to your domains.</a:t>
            </a:r>
            <a:endParaRPr lang="en-US" sz="1446" dirty="0" smtClean="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2544736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Tree>
    <p:extLst>
      <p:ext uri="{BB962C8B-B14F-4D97-AF65-F5344CB8AC3E}">
        <p14:creationId xmlns:p14="http://schemas.microsoft.com/office/powerpoint/2010/main" val="252422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Amazon Redshift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t>Amazon EMR</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marL="171450" indent="-171450">
              <a:buFont typeface="Wingdings" panose="05000000000000000000" pitchFamily="2" charset="2"/>
              <a:buChar char="Ø"/>
            </a:pPr>
            <a:endParaRPr lang="en-US" dirty="0"/>
          </a:p>
        </p:txBody>
      </p:sp>
      <p:sp>
        <p:nvSpPr>
          <p:cNvPr id="4" name="Text Box 5"/>
          <p:cNvSpPr txBox="1">
            <a:spLocks noChangeArrowheads="1"/>
          </p:cNvSpPr>
          <p:nvPr/>
        </p:nvSpPr>
        <p:spPr bwMode="auto">
          <a:xfrm>
            <a:off x="152193" y="1258550"/>
            <a:ext cx="1321007" cy="86177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anose="020B0604020202020204" pitchFamily="34" charset="0"/>
              </a:rPr>
              <a:t>Option 2 </a:t>
            </a:r>
            <a:endParaRPr lang="en-US" sz="1000" b="1"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Amazon Elastic Map Reduce</a:t>
            </a:r>
          </a:p>
          <a:p>
            <a:pPr lvl="1"/>
            <a:r>
              <a:rPr lang="en-US" dirty="0" smtClean="0"/>
              <a:t>Amazon Red shift</a:t>
            </a:r>
          </a:p>
          <a:p>
            <a:pPr lvl="1"/>
            <a:r>
              <a:rPr lang="en-US" dirty="0" smtClean="0"/>
              <a:t>AWS Data Pipeline</a:t>
            </a:r>
          </a:p>
          <a:p>
            <a:pPr lvl="1"/>
            <a:r>
              <a:rPr lang="en-US" dirty="0" smtClean="0"/>
              <a:t>Amazon </a:t>
            </a:r>
            <a:r>
              <a:rPr lang="en-US" dirty="0" err="1" smtClean="0"/>
              <a:t>CloudSearch</a:t>
            </a:r>
            <a:endParaRPr lang="en-US" dirty="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AWS offers a comprehensive set of services to handle every step of the analytics process chain including data warehousing, business intelligence, batch processing, stream processing, machine learning, and data workflow orchestration. These services are powerful, flexible, and yet simple to use, enabling organizations to put their raw data to work quickly and easily.</a:t>
            </a:r>
            <a:endParaRPr lang="en-US" dirty="0"/>
          </a:p>
        </p:txBody>
      </p:sp>
    </p:spTree>
    <p:extLst>
      <p:ext uri="{BB962C8B-B14F-4D97-AF65-F5344CB8AC3E}">
        <p14:creationId xmlns:p14="http://schemas.microsoft.com/office/powerpoint/2010/main" val="46836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Provides a managed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Hadoop</a:t>
            </a:r>
            <a:r>
              <a:rPr lang="en-US" sz="1000" b="0" i="0" kern="1200" dirty="0">
                <a:solidFill>
                  <a:schemeClr val="tx1"/>
                </a:solidFill>
                <a:effectLst/>
                <a:latin typeface="Arial" panose="020B0604020202020204" pitchFamily="34" charset="0"/>
                <a:ea typeface="+mn-ea"/>
                <a:cs typeface="Arial" pitchFamily="34" charset="0"/>
              </a:rPr>
              <a:t> framework to process vast amounts of data quickly and cost-effectively. Run open source frameworks such as Apache Spark, HBase, Presto, and Flink.</a:t>
            </a:r>
            <a:endParaRPr lang="en-US" dirty="0"/>
          </a:p>
        </p:txBody>
      </p:sp>
    </p:spTree>
    <p:extLst>
      <p:ext uri="{BB962C8B-B14F-4D97-AF65-F5344CB8AC3E}">
        <p14:creationId xmlns:p14="http://schemas.microsoft.com/office/powerpoint/2010/main" val="419920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itchFamily="34" charset="0"/>
              </a:rPr>
              <a:t>Provides a managed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Hadoop</a:t>
            </a:r>
            <a:r>
              <a:rPr lang="en-US" sz="1000" b="0" i="0" kern="1200" dirty="0">
                <a:solidFill>
                  <a:schemeClr val="tx1"/>
                </a:solidFill>
                <a:effectLst/>
                <a:latin typeface="Arial" panose="020B0604020202020204" pitchFamily="34" charset="0"/>
                <a:ea typeface="+mn-ea"/>
                <a:cs typeface="Arial" pitchFamily="34" charset="0"/>
              </a:rPr>
              <a:t> framework to process vast amounts of data quickly and cost-effectively. Run open source frameworks such as Apache Spark, HBase, Presto, and Flink.</a:t>
            </a:r>
            <a:endParaRPr lang="en-US" dirty="0"/>
          </a:p>
        </p:txBody>
      </p:sp>
    </p:spTree>
    <p:extLst>
      <p:ext uri="{BB962C8B-B14F-4D97-AF65-F5344CB8AC3E}">
        <p14:creationId xmlns:p14="http://schemas.microsoft.com/office/powerpoint/2010/main" val="3575088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lvl="1"/>
            <a:r>
              <a:rPr lang="en-US" sz="1500" dirty="0"/>
              <a:t>Easy to use :--  </a:t>
            </a:r>
            <a:r>
              <a:rPr lang="sv-SE" sz="1000" b="0" i="0" kern="1200" dirty="0">
                <a:solidFill>
                  <a:schemeClr val="tx1"/>
                </a:solidFill>
                <a:effectLst/>
                <a:latin typeface="Arial" panose="020B0604020202020204" pitchFamily="34" charset="0"/>
                <a:ea typeface="+mn-ea"/>
                <a:cs typeface="Arial" pitchFamily="34" charset="0"/>
              </a:rPr>
              <a:t>Amazon EMR cluster in minutes. It takes care of</a:t>
            </a:r>
            <a:r>
              <a:rPr lang="sv-SE" sz="1000" b="0" i="0" kern="1200" baseline="0" dirty="0">
                <a:solidFill>
                  <a:schemeClr val="tx1"/>
                </a:solidFill>
                <a:effectLst/>
                <a:latin typeface="Arial" panose="020B0604020202020204" pitchFamily="34" charset="0"/>
                <a:ea typeface="+mn-ea"/>
                <a:cs typeface="Arial" pitchFamily="34" charset="0"/>
              </a:rPr>
              <a:t> </a:t>
            </a:r>
            <a:r>
              <a:rPr lang="en-US" sz="1000" b="0" i="0" kern="1200" dirty="0">
                <a:solidFill>
                  <a:schemeClr val="tx1"/>
                </a:solidFill>
                <a:effectLst/>
                <a:latin typeface="Arial" panose="020B0604020202020204" pitchFamily="34" charset="0"/>
                <a:ea typeface="+mn-ea"/>
                <a:cs typeface="Arial" pitchFamily="34" charset="0"/>
              </a:rPr>
              <a:t>cluster setup, </a:t>
            </a:r>
            <a:r>
              <a:rPr lang="en-US" sz="1000" b="0" i="0" u="none" strike="noStrike" kern="1200" dirty="0">
                <a:solidFill>
                  <a:schemeClr val="tx1"/>
                </a:solidFill>
                <a:effectLst/>
                <a:latin typeface="Arial" panose="020B0604020202020204" pitchFamily="34" charset="0"/>
                <a:ea typeface="+mn-ea"/>
                <a:cs typeface="Arial" pitchFamily="34" charset="0"/>
              </a:rPr>
              <a:t>Hadoop</a:t>
            </a:r>
            <a:r>
              <a:rPr lang="en-US" sz="1000" b="0" i="0" kern="1200" dirty="0">
                <a:solidFill>
                  <a:schemeClr val="tx1"/>
                </a:solidFill>
                <a:effectLst/>
                <a:latin typeface="Arial" panose="020B0604020202020204" pitchFamily="34" charset="0"/>
                <a:ea typeface="+mn-ea"/>
                <a:cs typeface="Arial" pitchFamily="34" charset="0"/>
              </a:rPr>
              <a:t> configuration, or cluster tuning</a:t>
            </a:r>
            <a:endParaRPr lang="en-US" sz="1500" dirty="0"/>
          </a:p>
          <a:p>
            <a:pPr lvl="1"/>
            <a:r>
              <a:rPr lang="en-US" sz="1500" dirty="0"/>
              <a:t>Low cost :--  </a:t>
            </a:r>
            <a:r>
              <a:rPr lang="en-US" sz="1000" b="0" i="0" kern="1200" dirty="0">
                <a:solidFill>
                  <a:schemeClr val="tx1"/>
                </a:solidFill>
                <a:effectLst/>
                <a:latin typeface="Arial" panose="020B0604020202020204" pitchFamily="34" charset="0"/>
                <a:ea typeface="+mn-ea"/>
                <a:cs typeface="Arial" pitchFamily="34" charset="0"/>
              </a:rPr>
              <a:t>Pay a per-second rate for every second used, with a one-minute minimum charge.</a:t>
            </a:r>
            <a:endParaRPr lang="en-US" sz="1500" dirty="0"/>
          </a:p>
          <a:p>
            <a:pPr lvl="1"/>
            <a:r>
              <a:rPr lang="en-US" sz="1500" dirty="0"/>
              <a:t>Elastic :-  </a:t>
            </a:r>
            <a:r>
              <a:rPr lang="en-US" sz="1000" b="0" i="0" kern="1200" dirty="0">
                <a:solidFill>
                  <a:schemeClr val="tx1"/>
                </a:solidFill>
                <a:effectLst/>
                <a:latin typeface="Arial" panose="020B0604020202020204" pitchFamily="34" charset="0"/>
                <a:ea typeface="+mn-ea"/>
                <a:cs typeface="Arial" pitchFamily="34" charset="0"/>
              </a:rPr>
              <a:t>With Amazon EMR, you can provision one, hundreds, or thousands of compute instances to process data at any scale.</a:t>
            </a:r>
            <a:endParaRPr lang="en-US" sz="1500" dirty="0"/>
          </a:p>
          <a:p>
            <a:pPr lvl="1"/>
            <a:r>
              <a:rPr lang="en-US" sz="1500" dirty="0"/>
              <a:t>Reliable:---  </a:t>
            </a:r>
            <a:r>
              <a:rPr lang="en-US" sz="1000" b="0" i="0" kern="1200" dirty="0">
                <a:solidFill>
                  <a:schemeClr val="tx1"/>
                </a:solidFill>
                <a:effectLst/>
                <a:latin typeface="Arial" panose="020B0604020202020204" pitchFamily="34" charset="0"/>
                <a:ea typeface="+mn-ea"/>
                <a:cs typeface="Arial" pitchFamily="34" charset="0"/>
              </a:rPr>
              <a:t>One can spend less time tuning and monitoring your cluster. </a:t>
            </a:r>
            <a:endParaRPr lang="en-US" sz="1500" dirty="0"/>
          </a:p>
          <a:p>
            <a:pPr lvl="1"/>
            <a:r>
              <a:rPr lang="en-US" sz="1500" dirty="0"/>
              <a:t>Secure :---   </a:t>
            </a:r>
            <a:r>
              <a:rPr lang="en-US" sz="1000" b="0" i="0" kern="1200" dirty="0">
                <a:solidFill>
                  <a:schemeClr val="tx1"/>
                </a:solidFill>
                <a:effectLst/>
                <a:latin typeface="Arial" panose="020B0604020202020204" pitchFamily="34" charset="0"/>
                <a:ea typeface="+mn-ea"/>
                <a:cs typeface="Arial" pitchFamily="34" charset="0"/>
              </a:rPr>
              <a:t>Amazon EMR automatically configures Amazon EC2 firewall settings that control network access to instances, and you can launch clusters in an Amazon Virtual Private Cloud . </a:t>
            </a:r>
            <a:endParaRPr lang="en-US" sz="1500" dirty="0"/>
          </a:p>
          <a:p>
            <a:pPr lvl="1"/>
            <a:r>
              <a:rPr lang="en-US" sz="1500" dirty="0"/>
              <a:t>Flexible</a:t>
            </a:r>
          </a:p>
        </p:txBody>
      </p:sp>
    </p:spTree>
    <p:extLst>
      <p:ext uri="{BB962C8B-B14F-4D97-AF65-F5344CB8AC3E}">
        <p14:creationId xmlns:p14="http://schemas.microsoft.com/office/powerpoint/2010/main" val="241199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821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Fast, fully managed, petabyte-scale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data warehouse</a:t>
            </a:r>
            <a:r>
              <a:rPr lang="en-US" sz="1000" b="0" i="0" kern="1200" dirty="0">
                <a:solidFill>
                  <a:schemeClr val="tx1"/>
                </a:solidFill>
                <a:effectLst/>
                <a:latin typeface="Arial" panose="020B0604020202020204" pitchFamily="34" charset="0"/>
                <a:ea typeface="+mn-ea"/>
                <a:cs typeface="Arial" pitchFamily="34" charset="0"/>
              </a:rPr>
              <a:t> that makes it simple and cost-effective to analyze all of your data using your existing business intelligence tools.</a:t>
            </a:r>
            <a:endParaRPr lang="en-US" dirty="0"/>
          </a:p>
        </p:txBody>
      </p:sp>
    </p:spTree>
    <p:extLst>
      <p:ext uri="{BB962C8B-B14F-4D97-AF65-F5344CB8AC3E}">
        <p14:creationId xmlns:p14="http://schemas.microsoft.com/office/powerpoint/2010/main" val="230736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228600" indent="-228600">
              <a:buAutoNum type="arabicPeriod"/>
            </a:pPr>
            <a:r>
              <a:rPr lang="en-US" sz="1000" b="0" i="0" kern="1200" dirty="0">
                <a:solidFill>
                  <a:schemeClr val="tx1"/>
                </a:solidFill>
                <a:effectLst/>
                <a:latin typeface="Arial" panose="020B0604020202020204" pitchFamily="34" charset="0"/>
                <a:ea typeface="+mn-ea"/>
                <a:cs typeface="Arial" pitchFamily="34" charset="0"/>
              </a:rPr>
              <a:t>Fast, fully managed, petabyte-scale </a:t>
            </a:r>
            <a:r>
              <a:rPr lang="en-US" sz="1000" b="0" i="0" u="none" strike="noStrike" kern="1200" dirty="0">
                <a:solidFill>
                  <a:schemeClr val="tx1"/>
                </a:solidFill>
                <a:effectLst/>
                <a:latin typeface="Arial" panose="020B0604020202020204" pitchFamily="34" charset="0"/>
                <a:ea typeface="+mn-ea"/>
                <a:cs typeface="Arial" pitchFamily="34" charset="0"/>
                <a:hlinkClick r:id="rId3"/>
              </a:rPr>
              <a:t>data warehouse</a:t>
            </a:r>
            <a:r>
              <a:rPr lang="en-US" sz="1000" b="0" i="0" kern="1200" dirty="0">
                <a:solidFill>
                  <a:schemeClr val="tx1"/>
                </a:solidFill>
                <a:effectLst/>
                <a:latin typeface="Arial" panose="020B0604020202020204" pitchFamily="34" charset="0"/>
                <a:ea typeface="+mn-ea"/>
                <a:cs typeface="Arial" pitchFamily="34" charset="0"/>
              </a:rPr>
              <a:t> that makes it simple and cost-effective to analyze all of your data using your existing business intelligence tools.</a:t>
            </a:r>
            <a:endParaRPr lang="en-US" dirty="0"/>
          </a:p>
        </p:txBody>
      </p:sp>
    </p:spTree>
    <p:extLst>
      <p:ext uri="{BB962C8B-B14F-4D97-AF65-F5344CB8AC3E}">
        <p14:creationId xmlns:p14="http://schemas.microsoft.com/office/powerpoint/2010/main" val="2042948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650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5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47160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7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6441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30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0578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32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20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772605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7822259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2707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4.sv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image" Target="../media/image10.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10.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5.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4.sv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6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40.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AWS Analytics Services </a:t>
            </a:r>
            <a:endParaRPr lang="en-US" sz="4400" b="0" dirty="0">
              <a:solidFill>
                <a:srgbClr val="000000"/>
              </a:solidFill>
              <a:latin typeface="Candara" pitchFamily="34" charset="0"/>
              <a:ea typeface="ＭＳ Ｐゴシック" pitchFamily="34" charset="-128"/>
            </a:endParaRPr>
          </a:p>
        </p:txBody>
      </p:sp>
      <p:sp>
        <p:nvSpPr>
          <p:cNvPr id="12" name="Subtitle 11"/>
          <p:cNvSpPr>
            <a:spLocks noGrp="1"/>
          </p:cNvSpPr>
          <p:nvPr>
            <p:ph type="subTitle" idx="1"/>
          </p:nvPr>
        </p:nvSpPr>
        <p:spPr/>
        <p:txBody>
          <a:bodyPr>
            <a:noAutofit/>
          </a:bodyPr>
          <a:lstStyle/>
          <a:p>
            <a:r>
              <a:rPr lang="en-US" sz="2000" dirty="0">
                <a:solidFill>
                  <a:srgbClr val="000000"/>
                </a:solidFill>
                <a:latin typeface="Candara" pitchFamily="34" charset="0"/>
                <a:ea typeface="ＭＳ Ｐゴシック" pitchFamily="34" charset="-128"/>
                <a:cs typeface="+mj-cs"/>
              </a:rPr>
              <a:t>Lesson 06: </a:t>
            </a:r>
            <a:r>
              <a:rPr lang="en-US" sz="2000" dirty="0">
                <a:latin typeface="Candara" pitchFamily="34" charset="0"/>
              </a:rPr>
              <a:t>AWS Analytics services </a:t>
            </a:r>
          </a:p>
          <a:p>
            <a:endParaRPr lang="en-US" sz="2400" dirty="0">
              <a:solidFill>
                <a:srgbClr val="000000"/>
              </a:solidFill>
              <a:latin typeface="+mj-lt"/>
              <a:ea typeface="ＭＳ Ｐゴシック" pitchFamily="34" charset="-128"/>
              <a:cs typeface="+mj-cs"/>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86746"/>
            <a:ext cx="3146425" cy="126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49010"/>
            <a:ext cx="8229600" cy="804863"/>
          </a:xfrm>
        </p:spPr>
        <p:txBody>
          <a:bodyPr vert="horz" lIns="84406" tIns="42203" rIns="84406" bIns="42203" rtlCol="0" anchor="ctr">
            <a:noAutofit/>
          </a:bodyPr>
          <a:lstStyle/>
          <a:p>
            <a:r>
              <a:rPr lang="en-US" sz="2000" dirty="0"/>
              <a:t>6.2: Amazon Redshift</a:t>
            </a:r>
            <a:br>
              <a:rPr lang="en-US" sz="2000" dirty="0"/>
            </a:br>
            <a:r>
              <a:rPr lang="en-US" sz="2000" dirty="0"/>
              <a:t>Amazon Redshift</a:t>
            </a:r>
          </a:p>
        </p:txBody>
      </p:sp>
      <p:sp>
        <p:nvSpPr>
          <p:cNvPr id="45059" name="Content Placeholder 2"/>
          <p:cNvSpPr>
            <a:spLocks noGrp="1"/>
          </p:cNvSpPr>
          <p:nvPr>
            <p:ph idx="4294967295"/>
          </p:nvPr>
        </p:nvSpPr>
        <p:spPr>
          <a:xfrm>
            <a:off x="493695" y="1312863"/>
            <a:ext cx="7597775" cy="4178300"/>
          </a:xfrm>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Product Type --- Data Warehouse</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is a fast, fully managed data warehouse which makes it simple and cost-effective to analyze all your data using standard SQL and your existing Business Intelligence (BI) tools.</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It allows  to run complex analytic queries against petabytes of structured data, using sophisticated query optimization, columnar storage on high-performance local disks, and massively parallel query execution.</a:t>
            </a:r>
          </a:p>
          <a:p>
            <a:pPr>
              <a:buFont typeface="Wingdings" panose="05000000000000000000" pitchFamily="2" charset="2"/>
              <a:buChar char="§"/>
            </a:pPr>
            <a:r>
              <a:rPr lang="en-US" sz="1600" dirty="0">
                <a:latin typeface="Verdana" panose="020B0604030504040204" pitchFamily="34" charset="0"/>
                <a:ea typeface="Verdana" panose="020B0604030504040204" pitchFamily="34" charset="0"/>
                <a:cs typeface="Verdana" panose="020B0604030504040204" pitchFamily="34" charset="0"/>
              </a:rPr>
              <a:t>Amazon Redshift also includes Redshift Spectrum, allowing you to directly run SQL queries against exabytes of unstructured data in </a:t>
            </a:r>
            <a:r>
              <a:rPr lang="en-US" sz="1600" u="sng" dirty="0">
                <a:latin typeface="Verdana" panose="020B0604030504040204" pitchFamily="34" charset="0"/>
                <a:ea typeface="Verdana" panose="020B0604030504040204" pitchFamily="34" charset="0"/>
                <a:cs typeface="Verdana" panose="020B0604030504040204" pitchFamily="34" charset="0"/>
              </a:rPr>
              <a:t>Amazon S3</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49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217714" y="263403"/>
            <a:ext cx="8229600" cy="804863"/>
          </a:xfrm>
        </p:spPr>
        <p:txBody>
          <a:bodyPr vert="horz" lIns="84406" tIns="42203" rIns="84406" bIns="42203" rtlCol="0" anchor="ctr">
            <a:noAutofit/>
          </a:bodyPr>
          <a:lstStyle/>
          <a:p>
            <a:r>
              <a:rPr lang="en-US" sz="2000" dirty="0"/>
              <a:t>6.2: Amazon Redshift</a:t>
            </a:r>
            <a:br>
              <a:rPr lang="en-US" sz="2000" dirty="0"/>
            </a:br>
            <a:r>
              <a:rPr lang="en-US" sz="2000" dirty="0"/>
              <a:t>Amazon Redshift</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mage result for amazon redshift"/>
          <p:cNvPicPr/>
          <p:nvPr/>
        </p:nvPicPr>
        <p:blipFill>
          <a:blip r:embed="rId4">
            <a:extLst>
              <a:ext uri="{28A0092B-C50C-407E-A947-70E740481C1C}">
                <a14:useLocalDpi xmlns:a14="http://schemas.microsoft.com/office/drawing/2010/main" val="0"/>
              </a:ext>
            </a:extLst>
          </a:blip>
          <a:srcRect/>
          <a:stretch>
            <a:fillRect/>
          </a:stretch>
        </p:blipFill>
        <p:spPr bwMode="auto">
          <a:xfrm>
            <a:off x="1024569" y="1068266"/>
            <a:ext cx="7116896" cy="3856273"/>
          </a:xfrm>
          <a:prstGeom prst="rect">
            <a:avLst/>
          </a:prstGeom>
          <a:noFill/>
          <a:ln>
            <a:noFill/>
          </a:ln>
        </p:spPr>
      </p:pic>
    </p:spTree>
    <p:extLst>
      <p:ext uri="{BB962C8B-B14F-4D97-AF65-F5344CB8AC3E}">
        <p14:creationId xmlns:p14="http://schemas.microsoft.com/office/powerpoint/2010/main" val="81905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17713"/>
            <a:ext cx="8229600" cy="836161"/>
          </a:xfrm>
        </p:spPr>
        <p:txBody>
          <a:bodyPr vert="horz" lIns="84406" tIns="42203" rIns="84406" bIns="42203" rtlCol="0" anchor="ctr">
            <a:noAutofit/>
          </a:bodyPr>
          <a:lstStyle/>
          <a:p>
            <a:r>
              <a:rPr lang="en-US" sz="2000" dirty="0"/>
              <a:t>8..2: Amazon Redshift</a:t>
            </a:r>
            <a:br>
              <a:rPr lang="en-US" sz="2000" dirty="0"/>
            </a:br>
            <a:r>
              <a:rPr lang="en-US" sz="2000" dirty="0" smtClean="0"/>
              <a:t>AWS </a:t>
            </a:r>
            <a:r>
              <a:rPr lang="en-US" sz="2000" dirty="0"/>
              <a:t>Data Pipeline</a:t>
            </a:r>
            <a:r>
              <a:rPr lang="en-US" dirty="0"/>
              <a:t/>
            </a:r>
            <a:br>
              <a:rPr lang="en-US" dirty="0"/>
            </a:br>
            <a:endParaRPr lang="en-US" altLang="en-US" b="1" dirty="0"/>
          </a:p>
        </p:txBody>
      </p:sp>
      <p:sp>
        <p:nvSpPr>
          <p:cNvPr id="45059" name="Content Placeholder 2"/>
          <p:cNvSpPr>
            <a:spLocks noGrp="1"/>
          </p:cNvSpPr>
          <p:nvPr>
            <p:ph idx="4294967295"/>
          </p:nvPr>
        </p:nvSpPr>
        <p:spPr>
          <a:xfrm>
            <a:off x="1547813" y="1254125"/>
            <a:ext cx="7596187" cy="4178300"/>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Product Type --- Data Workflow Orchestration.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It is a type of web service which helps  reliably process and move data between different AWS compute and storage services, as well as on-premise data sources, at specified intervals.</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With AWS Data Pipeline, one can regularly access the data where it’s stored, transform and process it at scale, and efficiently transfer the results to AWS services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such as Amazon S3, Amazon RDS, </a:t>
            </a:r>
          </a:p>
          <a:p>
            <a:pPr marL="0" indent="0">
              <a:buNone/>
            </a:pPr>
            <a:r>
              <a:rPr lang="en-US" sz="1600" dirty="0">
                <a:latin typeface="Verdana" panose="020B0604030504040204" pitchFamily="34" charset="0"/>
                <a:ea typeface="Verdana" panose="020B0604030504040204" pitchFamily="34" charset="0"/>
                <a:cs typeface="Verdana" panose="020B0604030504040204" pitchFamily="34" charset="0"/>
              </a:rPr>
              <a:t>   Amazon DynamoDB, and Amazon EMR.</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966" y="4196129"/>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51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493486"/>
            <a:ext cx="8229600" cy="812800"/>
          </a:xfrm>
        </p:spPr>
        <p:txBody>
          <a:bodyPr vert="horz" lIns="84406" tIns="42203" rIns="84406" bIns="42203" rtlCol="0" anchor="ctr">
            <a:noAutofit/>
          </a:bodyPr>
          <a:lstStyle/>
          <a:p>
            <a:r>
              <a:rPr lang="en-US" sz="2000" dirty="0"/>
              <a:t>6.3: AWS Data pipeline</a:t>
            </a:r>
            <a:br>
              <a:rPr lang="en-US" sz="2000" dirty="0"/>
            </a:br>
            <a:r>
              <a:rPr lang="en-US" sz="2000" dirty="0" smtClean="0"/>
              <a:t>AWS </a:t>
            </a:r>
            <a:r>
              <a:rPr lang="en-US" sz="2000" dirty="0"/>
              <a:t>Data Pipeline</a:t>
            </a:r>
            <a:br>
              <a:rPr lang="en-US" sz="2000" dirty="0"/>
            </a:br>
            <a:endParaRPr lang="en-US" altLang="en-US" sz="2000" b="1" dirty="0"/>
          </a:p>
        </p:txBody>
      </p:sp>
      <p:pic>
        <p:nvPicPr>
          <p:cNvPr id="7" name="Content Placeholder 6" descr="Image result for amazon data pipeline"/>
          <p:cNvPicPr>
            <a:picLocks noGrp="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54075" y="1452563"/>
            <a:ext cx="8289925" cy="3967162"/>
          </a:xfrm>
          <a:prstGeom prst="rect">
            <a:avLst/>
          </a:prstGeom>
          <a:noFill/>
          <a:ln>
            <a:noFill/>
          </a:ln>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484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827314" y="1"/>
            <a:ext cx="8229600" cy="1082902"/>
          </a:xfrm>
        </p:spPr>
        <p:txBody>
          <a:bodyPr vert="horz" lIns="84406" tIns="42203" rIns="84406" bIns="42203" rtlCol="0" anchor="ctr">
            <a:noAutofit/>
          </a:bodyPr>
          <a:lstStyle/>
          <a:p>
            <a:r>
              <a:rPr lang="en-US" sz="2000" dirty="0" smtClean="0"/>
              <a:t/>
            </a:r>
            <a:br>
              <a:rPr lang="en-US" sz="2000" dirty="0" smtClean="0"/>
            </a:br>
            <a:r>
              <a:rPr lang="en-US" sz="2000" dirty="0" smtClean="0"/>
              <a:t>6.3</a:t>
            </a:r>
            <a:r>
              <a:rPr lang="en-US" sz="2000" dirty="0"/>
              <a:t>: AWS Data pipeline</a:t>
            </a:r>
            <a:br>
              <a:rPr lang="en-US" sz="2000" dirty="0"/>
            </a:br>
            <a:r>
              <a:rPr lang="en-US" sz="2000" dirty="0" smtClean="0"/>
              <a:t>AWS </a:t>
            </a:r>
            <a:r>
              <a:rPr lang="en-US" sz="2000" dirty="0"/>
              <a:t>Data Pipeline - Benefits</a:t>
            </a:r>
            <a:r>
              <a:rPr lang="en-US" dirty="0"/>
              <a:t/>
            </a:r>
            <a:br>
              <a:rPr lang="en-US" dirty="0"/>
            </a:br>
            <a:endParaRPr lang="en-US" altLang="en-US" b="1" dirty="0"/>
          </a:p>
        </p:txBody>
      </p:sp>
      <p:sp>
        <p:nvSpPr>
          <p:cNvPr id="45059" name="Content Placeholder 2"/>
          <p:cNvSpPr>
            <a:spLocks noGrp="1"/>
          </p:cNvSpPr>
          <p:nvPr>
            <p:ph idx="4294967295"/>
          </p:nvPr>
        </p:nvSpPr>
        <p:spPr>
          <a:xfrm>
            <a:off x="1547813" y="1254125"/>
            <a:ext cx="7596187" cy="4364160"/>
          </a:xfrm>
        </p:spPr>
        <p:txBody>
          <a:bodyPr>
            <a:normAutofit fontScale="55000" lnSpcReduction="20000"/>
          </a:bodyPr>
          <a:lstStyle/>
          <a:p>
            <a:r>
              <a:rPr lang="en-US" sz="3300" dirty="0"/>
              <a:t>Reliable : ---  </a:t>
            </a:r>
          </a:p>
          <a:p>
            <a:pPr lvl="1"/>
            <a:r>
              <a:rPr lang="en-US" sz="2500" dirty="0"/>
              <a:t>If failures occur in any one activity logic or data sources, AWS Data Pipeline automatically retries the activity. If the failure persists, AWS Data Pipeline sends you failure notifications via Amazon Simple Notification Service (Amazon SNS). </a:t>
            </a:r>
          </a:p>
          <a:p>
            <a:pPr marL="0" indent="0">
              <a:buNone/>
            </a:pPr>
            <a:endParaRPr lang="en-US" sz="2600" dirty="0"/>
          </a:p>
          <a:p>
            <a:r>
              <a:rPr lang="en-US" sz="3300" dirty="0"/>
              <a:t>Easy to use :---</a:t>
            </a:r>
          </a:p>
          <a:p>
            <a:pPr lvl="1"/>
            <a:r>
              <a:rPr lang="en-US" sz="2600" dirty="0"/>
              <a:t>One can check for the existence of an Amazon S3 file by simply providing the name of the Amazon S3 bucket and the path of the file that you want to check for, and AWS Data Pipeline does the rest. </a:t>
            </a:r>
          </a:p>
          <a:p>
            <a:endParaRPr lang="en-US" sz="2600" dirty="0"/>
          </a:p>
          <a:p>
            <a:r>
              <a:rPr lang="en-US" sz="3300" dirty="0"/>
              <a:t>Flexible:--</a:t>
            </a:r>
          </a:p>
          <a:p>
            <a:pPr lvl="1"/>
            <a:r>
              <a:rPr lang="en-US" sz="2600" dirty="0"/>
              <a:t>One can configure an AWS Data Pipeline to take actions like run Amazon EMR jobs, execute SQL queries directly against databases, or execute custom applications running on Amazon EC2 or in your own datacenter.</a:t>
            </a:r>
          </a:p>
          <a:p>
            <a:pPr marL="0" indent="0">
              <a:buNone/>
            </a:pPr>
            <a:endParaRPr lang="en-US" sz="1846" dirty="0"/>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006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40228" y="537029"/>
            <a:ext cx="8229600" cy="638629"/>
          </a:xfrm>
        </p:spPr>
        <p:txBody>
          <a:bodyPr vert="horz" lIns="84406" tIns="42203" rIns="84406" bIns="42203" rtlCol="0" anchor="ctr">
            <a:noAutofit/>
          </a:bodyPr>
          <a:lstStyle/>
          <a:p>
            <a:r>
              <a:rPr lang="en-US" sz="2000" dirty="0"/>
              <a:t>6.3: AWS Data pipeline</a:t>
            </a:r>
            <a:br>
              <a:rPr lang="en-US" sz="2000" dirty="0"/>
            </a:br>
            <a:r>
              <a:rPr lang="en-US" sz="2000" dirty="0" smtClean="0"/>
              <a:t>AWS </a:t>
            </a:r>
            <a:r>
              <a:rPr lang="en-US" sz="2000" dirty="0"/>
              <a:t>Data Pipeline - Benefits</a:t>
            </a:r>
            <a:r>
              <a:rPr lang="en-US" dirty="0"/>
              <a:t/>
            </a:r>
            <a:br>
              <a:rPr lang="en-US" dirty="0"/>
            </a:br>
            <a:endParaRPr lang="en-US" altLang="en-US" b="1" dirty="0"/>
          </a:p>
        </p:txBody>
      </p:sp>
      <p:sp>
        <p:nvSpPr>
          <p:cNvPr id="45059" name="Content Placeholder 2"/>
          <p:cNvSpPr>
            <a:spLocks noGrp="1"/>
          </p:cNvSpPr>
          <p:nvPr>
            <p:ph idx="4294967295"/>
          </p:nvPr>
        </p:nvSpPr>
        <p:spPr>
          <a:xfrm>
            <a:off x="1547813" y="1254125"/>
            <a:ext cx="7596187" cy="4178300"/>
          </a:xfrm>
        </p:spPr>
        <p:txBody>
          <a:bodyPr/>
          <a:lstStyle/>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Scalable :-  </a:t>
            </a:r>
          </a:p>
          <a:p>
            <a:pPr lvl="1"/>
            <a:r>
              <a:rPr lang="en-US" dirty="0">
                <a:latin typeface="Verdana" panose="020B0604030504040204" pitchFamily="34" charset="0"/>
                <a:ea typeface="Verdana" panose="020B0604030504040204" pitchFamily="34" charset="0"/>
                <a:cs typeface="Verdana" panose="020B0604030504040204" pitchFamily="34" charset="0"/>
              </a:rPr>
              <a:t>It makes it equally easy to dispatch work to one machine or many, in serial or parallel</a:t>
            </a:r>
          </a:p>
          <a:p>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Low Cost :-  </a:t>
            </a:r>
          </a:p>
          <a:p>
            <a:pPr lvl="1"/>
            <a:r>
              <a:rPr lang="en-US" dirty="0">
                <a:latin typeface="Verdana" panose="020B0604030504040204" pitchFamily="34" charset="0"/>
                <a:ea typeface="Verdana" panose="020B0604030504040204" pitchFamily="34" charset="0"/>
                <a:cs typeface="Verdana" panose="020B0604030504040204" pitchFamily="34" charset="0"/>
              </a:rPr>
              <a:t>AWS Data Pipeline is inexpensive to use</a:t>
            </a:r>
          </a:p>
          <a:p>
            <a:endParaRPr lang="en-US" sz="1400"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Transparent :--  </a:t>
            </a:r>
          </a:p>
          <a:p>
            <a:pPr lvl="1"/>
            <a:r>
              <a:rPr lang="en-US" dirty="0">
                <a:latin typeface="Verdana" panose="020B0604030504040204" pitchFamily="34" charset="0"/>
                <a:ea typeface="Verdana" panose="020B0604030504040204" pitchFamily="34" charset="0"/>
                <a:cs typeface="Verdana" panose="020B0604030504040204" pitchFamily="34" charset="0"/>
              </a:rPr>
              <a:t>Full execution logs are automatically delivered to Amazon S3, giving you a persistent, detailed record of what has happened in your pipeline.</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64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96685" y="307067"/>
            <a:ext cx="8229600" cy="804863"/>
          </a:xfrm>
        </p:spPr>
        <p:txBody>
          <a:bodyPr vert="horz" lIns="84406" tIns="42203" rIns="84406" bIns="42203" rtlCol="0" anchor="ctr">
            <a:noAutofit/>
          </a:bodyPr>
          <a:lstStyle/>
          <a:p>
            <a:pPr lvl="1"/>
            <a:r>
              <a:rPr lang="en-US" sz="2000" dirty="0">
                <a:solidFill>
                  <a:srgbClr val="0070C0"/>
                </a:solidFill>
              </a:rPr>
              <a:t>6.4: Amazon CloudSearch</a:t>
            </a:r>
            <a:br>
              <a:rPr lang="en-US" sz="2000" dirty="0">
                <a:solidFill>
                  <a:srgbClr val="0070C0"/>
                </a:solidFill>
              </a:rPr>
            </a:b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Amazon CloudSearch</a:t>
            </a:r>
          </a:p>
        </p:txBody>
      </p:sp>
      <p:sp>
        <p:nvSpPr>
          <p:cNvPr id="45059" name="Content Placeholder 2"/>
          <p:cNvSpPr>
            <a:spLocks noGrp="1"/>
          </p:cNvSpPr>
          <p:nvPr>
            <p:ph idx="4294967295"/>
          </p:nvPr>
        </p:nvSpPr>
        <p:spPr>
          <a:xfrm>
            <a:off x="783772" y="1439985"/>
            <a:ext cx="7597775" cy="4178300"/>
          </a:xfrm>
        </p:spPr>
        <p:txBody>
          <a:bodyPr>
            <a:normAutofit/>
          </a:bodyPr>
          <a:lstStyle/>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a fully managed search service in the cloud which makes it easy to setup , operate and scale a search solution for website and application</a:t>
            </a:r>
          </a:p>
          <a:p>
            <a:pPr>
              <a:buFont typeface="Wingdings" panose="05000000000000000000" pitchFamily="2" charset="2"/>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It is fully-managed , full-featured search service</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
            </a:pPr>
            <a:r>
              <a:rPr lang="en-US" dirty="0">
                <a:latin typeface="Verdana" panose="020B0604030504040204" pitchFamily="34" charset="0"/>
                <a:ea typeface="Verdana" panose="020B0604030504040204" pitchFamily="34" charset="0"/>
                <a:cs typeface="Verdana" panose="020B0604030504040204" pitchFamily="34" charset="0"/>
              </a:rPr>
              <a:t>Automatically scales for data and traffic</a:t>
            </a:r>
          </a:p>
          <a:p>
            <a:pPr marL="0" indent="0">
              <a:buNone/>
            </a:pPr>
            <a:endParaRPr alt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It handled both structured and unstructured data</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Up and running in less than 1 hour</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509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667657" y="307068"/>
            <a:ext cx="8229600" cy="804863"/>
          </a:xfrm>
        </p:spPr>
        <p:txBody>
          <a:bodyPr vert="horz" lIns="84406" tIns="42203" rIns="84406" bIns="42203" rtlCol="0" anchor="ctr">
            <a:noAutofit/>
          </a:bodyPr>
          <a:lstStyle/>
          <a:p>
            <a:pPr lvl="1"/>
            <a:r>
              <a:rPr lang="en-US" sz="2000" dirty="0">
                <a:solidFill>
                  <a:srgbClr val="0070C0"/>
                </a:solidFill>
              </a:rPr>
              <a:t>6.4: Amazon CloudSearch</a:t>
            </a:r>
            <a:br>
              <a:rPr lang="en-US" sz="2000" dirty="0">
                <a:solidFill>
                  <a:srgbClr val="0070C0"/>
                </a:solidFill>
              </a:rPr>
            </a:br>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Amazon CloudSearch - Benefits</a:t>
            </a:r>
          </a:p>
        </p:txBody>
      </p:sp>
      <p:sp>
        <p:nvSpPr>
          <p:cNvPr id="45059" name="Content Placeholder 2"/>
          <p:cNvSpPr>
            <a:spLocks noGrp="1"/>
          </p:cNvSpPr>
          <p:nvPr>
            <p:ph idx="4294967295"/>
          </p:nvPr>
        </p:nvSpPr>
        <p:spPr>
          <a:xfrm>
            <a:off x="580758" y="1290027"/>
            <a:ext cx="7597775" cy="4178300"/>
          </a:xfrm>
        </p:spPr>
        <p:txBody>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The benefits of </a:t>
            </a:r>
            <a:r>
              <a:rPr lang="en-US" sz="2000" dirty="0" err="1" smtClean="0">
                <a:latin typeface="Verdana" panose="020B0604030504040204" pitchFamily="34" charset="0"/>
                <a:ea typeface="Verdana" panose="020B0604030504040204" pitchFamily="34" charset="0"/>
                <a:cs typeface="Verdana" panose="020B0604030504040204" pitchFamily="34" charset="0"/>
              </a:rPr>
              <a:t>CloudSearch</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endParaRPr lang="en-US" sz="1846"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Simple </a:t>
            </a:r>
            <a:endParaRPr lang="en-US" dirty="0">
              <a:latin typeface="Verdana" panose="020B0604030504040204" pitchFamily="34" charset="0"/>
              <a:ea typeface="Verdana" panose="020B0604030504040204" pitchFamily="34" charset="0"/>
              <a:cs typeface="Verdana" panose="020B0604030504040204" pitchFamily="34" charset="0"/>
            </a:endParaRPr>
          </a:p>
          <a:p>
            <a:pPr lvl="1"/>
            <a:endParaRPr lang="en-US"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Scalable</a:t>
            </a:r>
            <a:endParaRPr lang="en-US" dirty="0">
              <a:latin typeface="Verdana" panose="020B0604030504040204" pitchFamily="34" charset="0"/>
              <a:ea typeface="Verdana" panose="020B0604030504040204" pitchFamily="34" charset="0"/>
              <a:cs typeface="Verdana" panose="020B0604030504040204" pitchFamily="34" charset="0"/>
            </a:endParaRPr>
          </a:p>
          <a:p>
            <a:pPr lvl="1"/>
            <a:endParaRPr lang="en-US" dirty="0" smtClean="0">
              <a:latin typeface="Verdana" panose="020B0604030504040204" pitchFamily="34" charset="0"/>
              <a:ea typeface="Verdana" panose="020B0604030504040204" pitchFamily="34" charset="0"/>
              <a:cs typeface="Verdana" panose="020B0604030504040204" pitchFamily="34" charset="0"/>
            </a:endParaRPr>
          </a:p>
          <a:p>
            <a:pPr lvl="1"/>
            <a:r>
              <a:rPr lang="en-US" dirty="0" smtClean="0">
                <a:latin typeface="Verdana" panose="020B0604030504040204" pitchFamily="34" charset="0"/>
                <a:ea typeface="Verdana" panose="020B0604030504040204" pitchFamily="34" charset="0"/>
                <a:cs typeface="Verdana" panose="020B0604030504040204" pitchFamily="34" charset="0"/>
              </a:rPr>
              <a:t>Reliable</a:t>
            </a:r>
            <a:r>
              <a:rPr lang="en-US" dirty="0">
                <a:latin typeface="Verdana" panose="020B0604030504040204" pitchFamily="34" charset="0"/>
                <a:ea typeface="Verdana" panose="020B0604030504040204" pitchFamily="34" charset="0"/>
                <a:cs typeface="Verdana" panose="020B0604030504040204" pitchFamily="34" charset="0"/>
              </a:rPr>
              <a:t>:--</a:t>
            </a:r>
          </a:p>
          <a:p>
            <a:pPr marL="355600" lvl="2" indent="0">
              <a:buNone/>
            </a:pPr>
            <a:r>
              <a:rPr lang="en-US" sz="1600" dirty="0">
                <a:latin typeface="Verdana" panose="020B0604030504040204" pitchFamily="34" charset="0"/>
                <a:ea typeface="Verdana" panose="020B0604030504040204" pitchFamily="34" charset="0"/>
                <a:cs typeface="Verdana" panose="020B0604030504040204" pitchFamily="34" charset="0"/>
              </a:rPr>
              <a:t> </a:t>
            </a:r>
          </a:p>
          <a:p>
            <a:pPr lvl="1"/>
            <a:r>
              <a:rPr lang="en-US" dirty="0">
                <a:latin typeface="Verdana" panose="020B0604030504040204" pitchFamily="34" charset="0"/>
                <a:ea typeface="Verdana" panose="020B0604030504040204" pitchFamily="34" charset="0"/>
                <a:cs typeface="Verdana" panose="020B0604030504040204" pitchFamily="34" charset="0"/>
              </a:rPr>
              <a:t>Secure:--</a:t>
            </a:r>
          </a:p>
          <a:p>
            <a:pPr marL="174625" lvl="1" indent="0">
              <a:buNone/>
            </a:pPr>
            <a:endParaRPr lang="en-US" sz="1446" dirty="0">
              <a:latin typeface="Verdana" panose="020B0604030504040204" pitchFamily="34" charset="0"/>
              <a:ea typeface="Verdana" panose="020B0604030504040204" pitchFamily="34" charset="0"/>
              <a:cs typeface="Verdana" panose="020B0604030504040204" pitchFamily="34" charset="0"/>
            </a:endParaRP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085" y="4580304"/>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242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98235"/>
            <a:ext cx="8531225" cy="855663"/>
          </a:xfrm>
        </p:spPr>
        <p:txBody>
          <a:bodyPr>
            <a:norm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4" name="Content Placeholder 3"/>
          <p:cNvSpPr>
            <a:spLocks noGrp="1"/>
          </p:cNvSpPr>
          <p:nvPr>
            <p:ph idx="4294967295"/>
          </p:nvPr>
        </p:nvSpPr>
        <p:spPr>
          <a:xfrm>
            <a:off x="551543" y="1480911"/>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have learnt</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Elastic Map Reduce</a:t>
            </a:r>
          </a:p>
          <a:p>
            <a:pPr lvl="1"/>
            <a:r>
              <a:rPr lang="en-US" dirty="0">
                <a:latin typeface="Verdana" panose="020B0604030504040204" pitchFamily="34" charset="0"/>
                <a:ea typeface="Verdana" panose="020B0604030504040204" pitchFamily="34" charset="0"/>
                <a:cs typeface="Verdana" panose="020B0604030504040204" pitchFamily="34" charset="0"/>
              </a:rPr>
              <a:t>Amazon Red shift</a:t>
            </a:r>
          </a:p>
          <a:p>
            <a:pPr lvl="1"/>
            <a:r>
              <a:rPr lang="en-US" dirty="0">
                <a:latin typeface="Verdana" panose="020B0604030504040204" pitchFamily="34" charset="0"/>
                <a:ea typeface="Verdana" panose="020B0604030504040204" pitchFamily="34" charset="0"/>
                <a:cs typeface="Verdana" panose="020B0604030504040204" pitchFamily="34" charset="0"/>
              </a:rPr>
              <a:t>AWS Data Pipeline</a:t>
            </a:r>
          </a:p>
          <a:p>
            <a:pPr lvl="1"/>
            <a:r>
              <a:rPr lang="en-US" dirty="0">
                <a:latin typeface="Verdana" panose="020B0604030504040204" pitchFamily="34" charset="0"/>
                <a:ea typeface="Verdana" panose="020B0604030504040204" pitchFamily="34" charset="0"/>
                <a:cs typeface="Verdana" panose="020B0604030504040204" pitchFamily="34" charset="0"/>
              </a:rPr>
              <a:t>Amazon CloudSearch</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369207"/>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769257" y="1422854"/>
            <a:ext cx="6888163"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Question 1:   ___________ is a fast, fully managed data warehouse which makes it simple and cost-effective to analyze all your data using standard SQL and your existing Business Intelligence (BI) tools.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Question 2 : _________ simplifies big data processing, providing a managed Hadoop framework. </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4" name="Content Placeholder 3"/>
          <p:cNvSpPr>
            <a:spLocks noGrp="1"/>
          </p:cNvSpPr>
          <p:nvPr>
            <p:ph idx="4294967295"/>
          </p:nvPr>
        </p:nvSpPr>
        <p:spPr>
          <a:xfrm>
            <a:off x="1001486" y="1553482"/>
            <a:ext cx="6794500" cy="464343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In this lesson, you will learn</a:t>
            </a:r>
            <a:r>
              <a:rPr lang="en-US" dirty="0" smtClean="0">
                <a:latin typeface="Verdana" panose="020B0604030504040204" pitchFamily="34" charset="0"/>
                <a:ea typeface="Verdana" panose="020B0604030504040204" pitchFamily="34" charset="0"/>
                <a:cs typeface="Verdana" panose="020B0604030504040204" pitchFamily="34" charset="0"/>
              </a:rPr>
              <a:t>:</a:t>
            </a:r>
          </a:p>
          <a:p>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Elastic Map </a:t>
            </a:r>
            <a:r>
              <a:rPr lang="en-US" dirty="0" smtClean="0">
                <a:latin typeface="Verdana" panose="020B0604030504040204" pitchFamily="34" charset="0"/>
                <a:ea typeface="Verdana" panose="020B0604030504040204" pitchFamily="34" charset="0"/>
                <a:cs typeface="Verdana" panose="020B0604030504040204" pitchFamily="34" charset="0"/>
              </a:rPr>
              <a:t>Reduce</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Red </a:t>
            </a:r>
            <a:r>
              <a:rPr lang="en-US" dirty="0" smtClean="0">
                <a:latin typeface="Verdana" panose="020B0604030504040204" pitchFamily="34" charset="0"/>
                <a:ea typeface="Verdana" panose="020B0604030504040204" pitchFamily="34" charset="0"/>
                <a:cs typeface="Verdana" panose="020B0604030504040204" pitchFamily="34" charset="0"/>
              </a:rPr>
              <a:t>shift</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AWS Data </a:t>
            </a:r>
            <a:r>
              <a:rPr lang="en-US" dirty="0" smtClean="0">
                <a:latin typeface="Verdana" panose="020B0604030504040204" pitchFamily="34" charset="0"/>
                <a:ea typeface="Verdana" panose="020B0604030504040204" pitchFamily="34" charset="0"/>
                <a:cs typeface="Verdana" panose="020B0604030504040204" pitchFamily="34" charset="0"/>
              </a:rPr>
              <a:t>Pipeline</a:t>
            </a: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Amazon CloudSearch</a:t>
            </a: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2775" y="412750"/>
            <a:ext cx="8531225" cy="855663"/>
          </a:xfrm>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 Questions</a:t>
            </a:r>
          </a:p>
        </p:txBody>
      </p:sp>
      <p:sp>
        <p:nvSpPr>
          <p:cNvPr id="4" name="Content Placeholder 3"/>
          <p:cNvSpPr>
            <a:spLocks noGrp="1"/>
          </p:cNvSpPr>
          <p:nvPr>
            <p:ph idx="4294967295"/>
          </p:nvPr>
        </p:nvSpPr>
        <p:spPr>
          <a:xfrm>
            <a:off x="638629" y="1480910"/>
            <a:ext cx="6888163" cy="4643438"/>
          </a:xfrm>
        </p:spPr>
        <p:txBody>
          <a:bodyPr/>
          <a:lstStyle/>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800" dirty="0">
                <a:latin typeface="Verdana" panose="020B0604030504040204" pitchFamily="34" charset="0"/>
                <a:ea typeface="Verdana" panose="020B0604030504040204" pitchFamily="34" charset="0"/>
                <a:cs typeface="Verdana" panose="020B0604030504040204" pitchFamily="34" charset="0"/>
              </a:rPr>
              <a:t>Question 3: Which of the following  is not an Amazon Analytic service</a:t>
            </a:r>
            <a:r>
              <a:rPr lang="en-US" sz="1800" dirty="0" smtClean="0">
                <a:latin typeface="Verdana" panose="020B0604030504040204" pitchFamily="34" charset="0"/>
                <a:ea typeface="Verdana" panose="020B0604030504040204" pitchFamily="34" charset="0"/>
                <a:cs typeface="Verdana" panose="020B0604030504040204" pitchFamily="34" charset="0"/>
              </a:rPr>
              <a:t>?</a:t>
            </a:r>
          </a:p>
          <a:p>
            <a:pPr lvl="1"/>
            <a:endParaRPr lang="en-US" sz="1800" dirty="0">
              <a:latin typeface="Verdana" panose="020B0604030504040204" pitchFamily="34" charset="0"/>
              <a:ea typeface="Verdana" panose="020B0604030504040204" pitchFamily="34" charset="0"/>
              <a:cs typeface="Verdana" panose="020B0604030504040204" pitchFamily="34" charset="0"/>
            </a:endParaRP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1 : Amazon EMR</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2 : Amazon Route 53</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3 : AWS Data Pipeline </a:t>
            </a:r>
          </a:p>
          <a:p>
            <a:pPr marL="174625" lvl="1" indent="0">
              <a:buNone/>
            </a:pPr>
            <a:r>
              <a:rPr lang="en-US" dirty="0">
                <a:latin typeface="Verdana" panose="020B0604030504040204" pitchFamily="34" charset="0"/>
                <a:ea typeface="Verdana" panose="020B0604030504040204" pitchFamily="34" charset="0"/>
                <a:cs typeface="Verdana" panose="020B0604030504040204" pitchFamily="34" charset="0"/>
              </a:rPr>
              <a:t>Option 4 : Amazon Cloudsearch</a:t>
            </a: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pPr lvl="1"/>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655539" y="249011"/>
            <a:ext cx="8229600" cy="804863"/>
          </a:xfrm>
        </p:spPr>
        <p:txBody>
          <a:bodyPr vert="horz" lIns="84406" tIns="42203" rIns="84406" bIns="42203" rtlCol="0" anchor="ctr">
            <a:noAutofit/>
          </a:bodyPr>
          <a:lstStyle/>
          <a:p>
            <a:r>
              <a:rPr lang="en-US" sz="2000" dirty="0"/>
              <a:t>6.1: Amazon EMR</a:t>
            </a:r>
            <a:br>
              <a:rPr lang="en-US" sz="2000" dirty="0"/>
            </a:br>
            <a:r>
              <a:rPr lang="en-US" altLang="en-US" sz="2000" b="1" dirty="0"/>
              <a:t>AWS Analytics</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age result for amazon EMR"/>
          <p:cNvPicPr/>
          <p:nvPr/>
        </p:nvPicPr>
        <p:blipFill>
          <a:blip r:embed="rId3">
            <a:extLst>
              <a:ext uri="{28A0092B-C50C-407E-A947-70E740481C1C}">
                <a14:useLocalDpi xmlns:a14="http://schemas.microsoft.com/office/drawing/2010/main" val="0"/>
              </a:ext>
            </a:extLst>
          </a:blip>
          <a:srcRect/>
          <a:stretch>
            <a:fillRect/>
          </a:stretch>
        </p:blipFill>
        <p:spPr bwMode="auto">
          <a:xfrm>
            <a:off x="1035586" y="1299989"/>
            <a:ext cx="7469506" cy="4175393"/>
          </a:xfrm>
          <a:prstGeom prst="rect">
            <a:avLst/>
          </a:prstGeom>
          <a:noFill/>
          <a:ln>
            <a:noFill/>
          </a:ln>
        </p:spPr>
      </p:pic>
    </p:spTree>
    <p:extLst>
      <p:ext uri="{BB962C8B-B14F-4D97-AF65-F5344CB8AC3E}">
        <p14:creationId xmlns:p14="http://schemas.microsoft.com/office/powerpoint/2010/main" val="100717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19983"/>
            <a:ext cx="8229600" cy="804863"/>
          </a:xfrm>
        </p:spPr>
        <p:txBody>
          <a:bodyPr vert="horz" lIns="84406" tIns="42203" rIns="84406" bIns="42203" rtlCol="0" anchor="ctr">
            <a:noAutofit/>
          </a:bodyPr>
          <a:lstStyle/>
          <a:p>
            <a:r>
              <a:rPr lang="en-US" sz="2000" dirty="0"/>
              <a:t>8.1: Amazon EMR</a:t>
            </a:r>
            <a:br>
              <a:rPr lang="en-US" sz="2000" dirty="0"/>
            </a:br>
            <a:r>
              <a:rPr lang="en-US" altLang="en-US" sz="2000" b="1" dirty="0"/>
              <a:t>Amazon Analytics Services</a:t>
            </a:r>
          </a:p>
        </p:txBody>
      </p:sp>
      <p:sp>
        <p:nvSpPr>
          <p:cNvPr id="45059" name="Content Placeholder 2"/>
          <p:cNvSpPr>
            <a:spLocks noGrp="1"/>
          </p:cNvSpPr>
          <p:nvPr>
            <p:ph idx="4294967295"/>
          </p:nvPr>
        </p:nvSpPr>
        <p:spPr>
          <a:xfrm>
            <a:off x="479181" y="1167720"/>
            <a:ext cx="7597775" cy="4178300"/>
          </a:xfrm>
        </p:spPr>
        <p:txBody>
          <a:bodyPr/>
          <a:lstStyle/>
          <a:p>
            <a:r>
              <a:rPr lang="en-US" dirty="0"/>
              <a:t>AWS </a:t>
            </a:r>
            <a:r>
              <a:rPr lang="en-US" dirty="0">
                <a:solidFill>
                  <a:schemeClr val="tx1"/>
                </a:solidFill>
                <a:cs typeface="Arial" pitchFamily="34" charset="0"/>
              </a:rPr>
              <a:t>offers a comprehensive set of services to handle every step of the analytics process chain, that include</a:t>
            </a:r>
          </a:p>
          <a:p>
            <a:pPr lvl="1"/>
            <a:r>
              <a:rPr lang="en-US" sz="1600" dirty="0">
                <a:solidFill>
                  <a:schemeClr val="tx1"/>
                </a:solidFill>
                <a:cs typeface="Arial" pitchFamily="34" charset="0"/>
              </a:rPr>
              <a:t>data warehousing</a:t>
            </a:r>
          </a:p>
          <a:p>
            <a:pPr lvl="1"/>
            <a:r>
              <a:rPr lang="en-US" sz="1600" dirty="0">
                <a:solidFill>
                  <a:schemeClr val="tx1"/>
                </a:solidFill>
                <a:cs typeface="Arial" pitchFamily="34" charset="0"/>
              </a:rPr>
              <a:t>business intelligence, </a:t>
            </a:r>
          </a:p>
          <a:p>
            <a:pPr lvl="1"/>
            <a:r>
              <a:rPr lang="en-US" sz="1600" dirty="0">
                <a:solidFill>
                  <a:schemeClr val="tx1"/>
                </a:solidFill>
                <a:cs typeface="Arial" pitchFamily="34" charset="0"/>
              </a:rPr>
              <a:t>batch processing, </a:t>
            </a:r>
          </a:p>
          <a:p>
            <a:pPr lvl="1"/>
            <a:r>
              <a:rPr lang="en-US" sz="1600" dirty="0">
                <a:solidFill>
                  <a:schemeClr val="tx1"/>
                </a:solidFill>
                <a:cs typeface="Arial" pitchFamily="34" charset="0"/>
              </a:rPr>
              <a:t>stream processing, </a:t>
            </a:r>
          </a:p>
          <a:p>
            <a:pPr lvl="1"/>
            <a:r>
              <a:rPr lang="en-US" sz="1600" dirty="0">
                <a:solidFill>
                  <a:schemeClr val="tx1"/>
                </a:solidFill>
                <a:cs typeface="Arial" pitchFamily="34" charset="0"/>
              </a:rPr>
              <a:t>machine learning and data workflow orchestration</a:t>
            </a:r>
          </a:p>
          <a:p>
            <a:pPr marL="174625" lvl="1" indent="0">
              <a:buNone/>
            </a:pPr>
            <a:endParaRPr lang="en-US" sz="1600" dirty="0">
              <a:solidFill>
                <a:schemeClr val="tx1"/>
              </a:solidFill>
              <a:latin typeface="Arial" panose="020B0604020202020204" pitchFamily="34" charset="0"/>
              <a:cs typeface="Arial" pitchFamily="34" charset="0"/>
            </a:endParaRPr>
          </a:p>
          <a:p>
            <a:r>
              <a:rPr lang="en-US" dirty="0">
                <a:solidFill>
                  <a:schemeClr val="tx1"/>
                </a:solidFill>
                <a:cs typeface="Arial" pitchFamily="34" charset="0"/>
              </a:rPr>
              <a:t>These services are powerful, flexible, and yet simple to use, enabling organizations to put their raw data to work quickly and easily.</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95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a:xfrm>
            <a:off x="522443" y="263525"/>
            <a:ext cx="8229600" cy="804863"/>
          </a:xfrm>
        </p:spPr>
        <p:txBody>
          <a:bodyPr vert="horz" lIns="84406" tIns="42203" rIns="84406" bIns="42203" rtlCol="0" anchor="ctr">
            <a:noAutofit/>
          </a:bodyPr>
          <a:lstStyle/>
          <a:p>
            <a:r>
              <a:rPr lang="en-US" sz="2000" dirty="0"/>
              <a:t>6.1: Amazon EMR</a:t>
            </a:r>
            <a:br>
              <a:rPr lang="en-US" sz="2000" dirty="0"/>
            </a:br>
            <a:r>
              <a:rPr lang="en-US" altLang="en-US" sz="2000" b="1" dirty="0"/>
              <a:t>AWS Analytics Services</a:t>
            </a:r>
          </a:p>
        </p:txBody>
      </p:sp>
      <p:pic>
        <p:nvPicPr>
          <p:cNvPr id="348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91" y="1553378"/>
            <a:ext cx="8670205" cy="3944039"/>
          </a:xfrm>
          <a:prstGeom prst="rect">
            <a:avLst/>
          </a:prstGeom>
        </p:spPr>
      </p:pic>
    </p:spTree>
    <p:extLst>
      <p:ext uri="{BB962C8B-B14F-4D97-AF65-F5344CB8AC3E}">
        <p14:creationId xmlns:p14="http://schemas.microsoft.com/office/powerpoint/2010/main" val="376366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11774" y="263525"/>
            <a:ext cx="8229600" cy="804863"/>
          </a:xfrm>
        </p:spPr>
        <p:txBody>
          <a:bodyPr vert="horz" lIns="84406" tIns="42203" rIns="84406" bIns="42203" rtlCol="0" anchor="ctr">
            <a:noAutofit/>
          </a:bodyPr>
          <a:lstStyle/>
          <a:p>
            <a:r>
              <a:rPr lang="en-US" sz="2000" dirty="0"/>
              <a:t>6.1: Amazon EMR</a:t>
            </a:r>
            <a:br>
              <a:rPr lang="en-US" sz="2000" dirty="0"/>
            </a:br>
            <a:r>
              <a:rPr lang="en-US" altLang="en-US" sz="2000" b="1" dirty="0"/>
              <a:t>Amazon EMR(</a:t>
            </a:r>
            <a:r>
              <a:rPr lang="en-US" altLang="en-US" sz="2000" dirty="0"/>
              <a:t>Elastic</a:t>
            </a:r>
            <a:r>
              <a:rPr lang="en-US" sz="2000" dirty="0"/>
              <a:t> Map Reduce)</a:t>
            </a:r>
            <a:endParaRPr lang="en-US" altLang="en-US" sz="2000" b="1" dirty="0"/>
          </a:p>
        </p:txBody>
      </p:sp>
      <p:sp>
        <p:nvSpPr>
          <p:cNvPr id="45059" name="Content Placeholder 2"/>
          <p:cNvSpPr>
            <a:spLocks noGrp="1"/>
          </p:cNvSpPr>
          <p:nvPr>
            <p:ph idx="4294967295"/>
          </p:nvPr>
        </p:nvSpPr>
        <p:spPr>
          <a:xfrm>
            <a:off x="479181" y="1312863"/>
            <a:ext cx="7597775" cy="4178300"/>
          </a:xfrm>
        </p:spPr>
        <p:txBody>
          <a:bodyPr>
            <a:normAutofit/>
          </a:bodyPr>
          <a:lstStyle/>
          <a:p>
            <a:r>
              <a:rPr lang="en-US" dirty="0"/>
              <a:t>Product Type --- Hadoop</a:t>
            </a:r>
          </a:p>
          <a:p>
            <a:r>
              <a:rPr lang="en-US" dirty="0"/>
              <a:t> Amazon EMR simplifies big data processing, providing a managed Hadoop framework that makes it easy, fast, and cost-effective for you to distribute and process vast amounts of your data across dynamically scalable Amazon EC2 instances. </a:t>
            </a:r>
          </a:p>
          <a:p>
            <a:endParaRPr lang="en-US" dirty="0"/>
          </a:p>
          <a:p>
            <a:r>
              <a:rPr lang="en-US" dirty="0"/>
              <a:t>One can also run other popular distributed frameworks such as Apache Spark, Hbase  in Amazon EMR.</a:t>
            </a:r>
          </a:p>
          <a:p>
            <a:endParaRPr lang="en-US" dirty="0"/>
          </a:p>
          <a:p>
            <a:r>
              <a:rPr lang="en-US" dirty="0"/>
              <a:t>interact with data in other AWS data stores such as</a:t>
            </a:r>
          </a:p>
          <a:p>
            <a:pPr marL="0" indent="0">
              <a:buNone/>
            </a:pPr>
            <a:r>
              <a:rPr lang="en-US" dirty="0"/>
              <a:t>   Amazon S3 and Amazon DynamoDB.</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133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754743" y="263525"/>
            <a:ext cx="8229600" cy="804863"/>
          </a:xfrm>
        </p:spPr>
        <p:txBody>
          <a:bodyPr vert="horz" lIns="84406" tIns="42203" rIns="84406" bIns="42203" rtlCol="0" anchor="ctr">
            <a:noAutofit/>
          </a:bodyPr>
          <a:lstStyle/>
          <a:p>
            <a:r>
              <a:rPr lang="en-US" sz="2000" dirty="0"/>
              <a:t>6.1: Amazon EMR</a:t>
            </a:r>
            <a:br>
              <a:rPr lang="en-US" sz="2000" dirty="0"/>
            </a:br>
            <a:r>
              <a:rPr lang="en-US" altLang="en-US" sz="2000" b="1" dirty="0"/>
              <a:t>Amazon EMR – Releasing History</a:t>
            </a:r>
          </a:p>
        </p:txBody>
      </p:sp>
      <p:pic>
        <p:nvPicPr>
          <p:cNvPr id="7" name="Content Placeholder 6" descr="Click to Enlarge"/>
          <p:cNvPicPr>
            <a:picLocks noGrp="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217714" y="1476374"/>
            <a:ext cx="7597775" cy="3851275"/>
          </a:xfrm>
          <a:prstGeom prst="rect">
            <a:avLst/>
          </a:prstGeom>
          <a:noFill/>
          <a:ln>
            <a:noFill/>
          </a:ln>
        </p:spPr>
      </p:pic>
      <p:pic>
        <p:nvPicPr>
          <p:cNvPr id="4506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276" y="5299668"/>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092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382745" y="263525"/>
            <a:ext cx="8229600" cy="804863"/>
          </a:xfrm>
        </p:spPr>
        <p:txBody>
          <a:bodyPr vert="horz" lIns="84406" tIns="42203" rIns="84406" bIns="42203" rtlCol="0" anchor="ctr">
            <a:noAutofit/>
          </a:bodyPr>
          <a:lstStyle/>
          <a:p>
            <a:r>
              <a:rPr lang="en-US" sz="2000" dirty="0"/>
              <a:t>6.1: Amazon EMR</a:t>
            </a:r>
            <a:br>
              <a:rPr lang="en-US" sz="2000" dirty="0"/>
            </a:br>
            <a:r>
              <a:rPr lang="en-US" altLang="en-US" sz="2000" b="1" dirty="0"/>
              <a:t>Amazon EMR - Benefits</a:t>
            </a:r>
          </a:p>
        </p:txBody>
      </p:sp>
      <p:sp>
        <p:nvSpPr>
          <p:cNvPr id="45059" name="Content Placeholder 2"/>
          <p:cNvSpPr>
            <a:spLocks noGrp="1"/>
          </p:cNvSpPr>
          <p:nvPr>
            <p:ph idx="4294967295"/>
          </p:nvPr>
        </p:nvSpPr>
        <p:spPr>
          <a:xfrm>
            <a:off x="638629" y="1439985"/>
            <a:ext cx="7597775" cy="4178300"/>
          </a:xfrm>
        </p:spPr>
        <p:txBody>
          <a:bodyPr/>
          <a:lstStyle/>
          <a:p>
            <a:r>
              <a:rPr lang="en-US" dirty="0"/>
              <a:t>Few benefits are listed </a:t>
            </a:r>
            <a:r>
              <a:rPr lang="en-US" dirty="0" smtClean="0"/>
              <a:t>below</a:t>
            </a:r>
          </a:p>
          <a:p>
            <a:endParaRPr lang="en-US" sz="1846" dirty="0"/>
          </a:p>
          <a:p>
            <a:pPr lvl="1"/>
            <a:r>
              <a:rPr lang="en-US" dirty="0"/>
              <a:t>Easy to use</a:t>
            </a:r>
          </a:p>
          <a:p>
            <a:pPr lvl="1"/>
            <a:r>
              <a:rPr lang="en-US" dirty="0"/>
              <a:t>Low cost</a:t>
            </a:r>
          </a:p>
          <a:p>
            <a:pPr lvl="1"/>
            <a:r>
              <a:rPr lang="en-US" dirty="0"/>
              <a:t>Elastic</a:t>
            </a:r>
          </a:p>
          <a:p>
            <a:pPr lvl="1"/>
            <a:r>
              <a:rPr lang="en-US" dirty="0"/>
              <a:t>Reliable</a:t>
            </a:r>
          </a:p>
          <a:p>
            <a:pPr lvl="1"/>
            <a:r>
              <a:rPr lang="en-US" dirty="0"/>
              <a:t>Secure</a:t>
            </a:r>
          </a:p>
          <a:p>
            <a:pPr lvl="1"/>
            <a:r>
              <a:rPr lang="en-US" dirty="0"/>
              <a:t>Flexible</a:t>
            </a:r>
          </a:p>
          <a:p>
            <a:endParaRPr lang="en-US" sz="1846" dirty="0"/>
          </a:p>
          <a:p>
            <a:endParaRPr lang="en-US" sz="1846" dirty="0"/>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77" y="4305300"/>
            <a:ext cx="1718897" cy="177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204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a:xfrm>
            <a:off x="479181" y="278039"/>
            <a:ext cx="8229600" cy="804863"/>
          </a:xfrm>
        </p:spPr>
        <p:txBody>
          <a:bodyPr vert="horz" lIns="84406" tIns="42203" rIns="84406" bIns="42203" rtlCol="0" anchor="ctr">
            <a:noAutofit/>
          </a:bodyPr>
          <a:lstStyle/>
          <a:p>
            <a:r>
              <a:rPr lang="en-US" sz="2000" dirty="0"/>
              <a:t>6.1: Amazon VPC</a:t>
            </a:r>
            <a:br>
              <a:rPr lang="en-US" sz="2000" dirty="0"/>
            </a:br>
            <a:r>
              <a:rPr lang="en-US" altLang="en-US" sz="2000" b="1" dirty="0"/>
              <a:t>Amazon EMR</a:t>
            </a:r>
          </a:p>
        </p:txBody>
      </p:sp>
      <p:pic>
        <p:nvPicPr>
          <p:cNvPr id="450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181" y="5618285"/>
            <a:ext cx="1762857" cy="70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1068636" y="1755457"/>
            <a:ext cx="7039777" cy="3675279"/>
          </a:xfrm>
          <a:prstGeom prst="rect">
            <a:avLst/>
          </a:prstGeom>
          <a:noFill/>
          <a:ln>
            <a:noFill/>
          </a:ln>
        </p:spPr>
      </p:pic>
    </p:spTree>
    <p:extLst>
      <p:ext uri="{BB962C8B-B14F-4D97-AF65-F5344CB8AC3E}">
        <p14:creationId xmlns:p14="http://schemas.microsoft.com/office/powerpoint/2010/main" val="2253925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9B3B71F5-E503-48D3-AC37-500B45EE048E}"/>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16480</TotalTime>
  <Words>649</Words>
  <Application>Microsoft Office PowerPoint</Application>
  <PresentationFormat>On-screen Show (4:3)</PresentationFormat>
  <Paragraphs>153</Paragraphs>
  <Slides>20</Slides>
  <Notes>18</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34" baseType="lpstr">
      <vt:lpstr>Arial</vt:lpstr>
      <vt:lpstr>Calibri</vt:lpstr>
      <vt:lpstr>Georgia</vt:lpstr>
      <vt:lpstr>Wingdings</vt:lpstr>
      <vt:lpstr>Candara</vt:lpstr>
      <vt:lpstr>ＭＳ Ｐゴシック</vt:lpstr>
      <vt:lpstr>Verdana</vt:lpstr>
      <vt:lpstr>Helvetica Light</vt:lpstr>
      <vt:lpstr>2_Corporate Presentation Template (4x3 - Normal)</vt:lpstr>
      <vt:lpstr>Capgemini 2017_Cover slides</vt:lpstr>
      <vt:lpstr>Section slides</vt:lpstr>
      <vt:lpstr>Content Layouts</vt:lpstr>
      <vt:lpstr>Content and Image Layouts</vt:lpstr>
      <vt:lpstr>think-cell Slide</vt:lpstr>
      <vt:lpstr>AWS Analytics Services </vt:lpstr>
      <vt:lpstr>Lesson Objectives</vt:lpstr>
      <vt:lpstr>6.1: Amazon EMR AWS Analytics</vt:lpstr>
      <vt:lpstr>8.1: Amazon EMR Amazon Analytics Services</vt:lpstr>
      <vt:lpstr>6.1: Amazon EMR AWS Analytics Services</vt:lpstr>
      <vt:lpstr>6.1: Amazon EMR Amazon EMR(Elastic Map Reduce)</vt:lpstr>
      <vt:lpstr>6.1: Amazon EMR Amazon EMR – Releasing History</vt:lpstr>
      <vt:lpstr>6.1: Amazon EMR Amazon EMR - Benefits</vt:lpstr>
      <vt:lpstr>6.1: Amazon VPC Amazon EMR</vt:lpstr>
      <vt:lpstr>6.2: Amazon Redshift Amazon Redshift</vt:lpstr>
      <vt:lpstr>6.2: Amazon Redshift Amazon Redshift</vt:lpstr>
      <vt:lpstr>8..2: Amazon Redshift AWS Data Pipeline </vt:lpstr>
      <vt:lpstr>6.3: AWS Data pipeline AWS Data Pipeline </vt:lpstr>
      <vt:lpstr> 6.3: AWS Data pipeline AWS Data Pipeline - Benefits </vt:lpstr>
      <vt:lpstr>6.3: AWS Data pipeline AWS Data Pipeline - Benefits </vt:lpstr>
      <vt:lpstr>6.4: Amazon CloudSearch Amazon CloudSearch</vt:lpstr>
      <vt:lpstr>6.4: Amazon CloudSearch Amazon CloudSearch - Benefits</vt:lpstr>
      <vt:lpstr>Summary</vt:lpstr>
      <vt:lpstr>Review – Questions</vt:lpstr>
      <vt:lpstr>Review –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Analytic Service</dc:title>
  <dc:creator>iGATE</dc:creator>
  <cp:lastModifiedBy>shankar</cp:lastModifiedBy>
  <cp:revision>427</cp:revision>
  <dcterms:created xsi:type="dcterms:W3CDTF">2012-05-18T02:59:15Z</dcterms:created>
  <dcterms:modified xsi:type="dcterms:W3CDTF">2018-06-14T09:18:11Z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